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7" r:id="rId4"/>
    <p:sldId id="268" r:id="rId5"/>
    <p:sldId id="273" r:id="rId6"/>
    <p:sldId id="275" r:id="rId7"/>
    <p:sldId id="270" r:id="rId8"/>
    <p:sldId id="276" r:id="rId9"/>
    <p:sldId id="271" r:id="rId10"/>
    <p:sldId id="272" r:id="rId11"/>
    <p:sldId id="274" r:id="rId12"/>
  </p:sldIdLst>
  <p:sldSz cx="12192000" cy="6858000"/>
  <p:notesSz cx="6858000" cy="9144000"/>
  <p:defaultTextStyle>
    <a:defPPr>
      <a:defRPr lang="aa-E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CFF"/>
    <a:srgbClr val="4E73FF"/>
    <a:srgbClr val="FF8DBE"/>
    <a:srgbClr val="FFFFFF"/>
    <a:srgbClr val="05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74" d="100"/>
          <a:sy n="74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2B647CC-70E4-BDF6-9898-2A8EFA84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4692"/>
          <a:stretch/>
        </p:blipFill>
        <p:spPr>
          <a:xfrm>
            <a:off x="0" y="0"/>
            <a:ext cx="12191999" cy="56250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B92B4C0-071E-6DC3-B716-539E44E68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3533045"/>
            <a:ext cx="7730837" cy="2184255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rgbClr val="FF8DBE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aa-ET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F5E912C-7A32-367A-5491-60ED2B2A3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31" y="5772581"/>
            <a:ext cx="7730838" cy="528638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75DC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aa-ET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1154EA-3ADE-A1BF-38E5-4122D7BD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4114496-1C9F-7206-9ED3-EBF328B7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E2A8C69-139C-D3EC-59FD-6284C047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9830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C6CD719-0965-D9CB-5269-F90CF2C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1C1734CA-0A25-8176-BF1F-1E0CD398F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02D3345-79B9-851E-5C32-5050D69A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3E4314C-5D3C-2A85-B134-B4C67836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C4C2C50-0C7E-C056-AEBC-8945ED5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135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98E31EE9-4D43-C7B4-22A9-484A25441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80D1680D-A396-3FA8-1AB5-54C36D1F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12AB132-7F84-B928-E42D-A8C3339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CF1D9FD-7559-34E3-0563-0B1BCD0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A0853F1-C776-EBCC-5D53-B21FA96D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5444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7B90986-C4D7-95DB-E043-E624EBC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5DC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4094471-CBB8-F287-80C2-16906008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3B8DD25-613E-0774-9E03-C595BA55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4FFEC81-2014-81C6-86C9-C64D9BD4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A4B8BBC-C740-E44A-E582-35A1F207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4854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6437503-6FBE-332A-ED45-28D0A31B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AF8F893-C9CE-90D9-B2D0-063888CF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CC77D2F-9802-9A0B-2FAA-4BB2604C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9D00DDC-1E9B-543D-EFC9-1C84E36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CDBE84E-28C7-9C9E-00C6-9ACD7FC3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38482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389BAD9-E75E-3CB1-C347-ECD96F4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02CE41F-B4B2-0312-980B-ED514FB6A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8DE057A5-7D9C-A981-01DD-80D6EFAA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DAF3C945-5793-3D72-3CFF-E61EF08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30B2647-4FE0-1865-DBC2-98228E5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F44E883-9686-C880-5334-0C7B953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86631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9EA78DE-7C68-6387-7E1C-8FA6AA6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AD9B739-A637-1A1E-AA35-5A1049D2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00398BD1-952F-C79B-FB79-79ABAF3B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667B7DA7-D7D6-DA50-8C5E-82ADA2C75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A38E5B49-6518-1D35-DA65-95625ABC7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773C5A09-7C3A-C9BD-9397-A0C4E04F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99E36316-364E-B735-3AC4-852E8EE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3F4BF54C-7432-5236-F6BB-2895D247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66285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303CEAC-6252-AB15-8B36-0C7F861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1F06C041-C9D8-DD05-2009-7F2A520C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61EAFE5-811B-783D-1314-99A6CF2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864B064-F023-83F3-3751-66349426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81420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D0A7BDB6-835A-244B-9B5C-2A36AA7F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D6C9E7C2-12F6-F618-FB69-E8E8C6FE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42BD0B21-B9BA-9B48-41A3-432BD512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84610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B43B6EC-ABBB-436A-E51B-F9DF4E8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E1B4E20-5F68-52E9-24B8-F50FFC65F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400461B1-92FB-5204-1441-DA941533D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7EDFC207-54C1-62E9-AA3D-FB43A15F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41B87B8-3154-74F2-36C1-8DBCA6CD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84D811A-9B30-5B54-135C-9DCAD3C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3281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3C9FF10-171D-18F7-B98D-0ED0347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aa-ET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747C89C1-8393-3898-4D8F-95F5C1409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a-ET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9D7DC41-E5F2-8C05-E1ED-143BFB6B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BD8CF6A0-1637-0167-D662-CD03B22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EB74C598-B066-3E35-F811-D40E48E2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ABDC64B-D630-4A5E-085F-64B82BD9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03243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6574EA32-2C2C-D99D-2055-31E3B109604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93FBE4-0241-EF8B-16CF-E2914596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1" y="643149"/>
            <a:ext cx="10515600" cy="62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aa-ET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174B1D8-7F1F-BA4A-B5B8-EB732D48C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aa-ET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13779D7-398F-B43C-C04A-2E8E0384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8D744-3893-45E6-9884-4AA687B145A5}" type="datetimeFigureOut">
              <a:rPr lang="aa-ET" smtClean="0"/>
              <a:t>21/06/2023</a:t>
            </a:fld>
            <a:endParaRPr lang="aa-E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D7CCF8A-1F4F-419B-74F6-A42B2FF6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677921E-8BFE-4459-1EFC-D621124BC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933C4-6516-47FF-AF0F-018A74AB8D53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65314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a-E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408000" cy="170688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725783" y="1184366"/>
            <a:ext cx="67404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 ВЫСШЕГО ОБРАЗОВАНИЯ "МОСКОВСКИЙ ГОСУДАРСТВЕННЫЙ УНИВЕРСИТЕТ ТЕХНОЛОГИЙ И УПРАВЛЕНИЯ ИМЕНИ К. Г. РАЗУМОВСКОГО (ПЕРВЫЙ КАЗАЧИЙ УНИВЕРСИТЕТ)"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(ФГБОУ ВО «МГУТУ ИМ. К.Г. РАЗУМОВСКОГО (ПКУ)»)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88229" y="3215691"/>
            <a:ext cx="46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ВЫПУСКНАЯ КВАЛИФИКАЦИОННАЯ </a:t>
            </a:r>
            <a:r>
              <a:rPr lang="ru-RU" b="1" dirty="0" smtClean="0">
                <a:solidFill>
                  <a:schemeClr val="bg1"/>
                </a:solidFill>
              </a:rPr>
              <a:t>РАБОТА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12275" y="3929794"/>
            <a:ext cx="7367451" cy="94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Разработка электронного образовательного ресурса для использования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образовательной организации (на примере темы «Молекулярная физика. Термодинамика» дисциплины «Физика»).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48420" y="5584422"/>
            <a:ext cx="474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Подготовил: студент группы ИСП–407 </a:t>
            </a:r>
            <a:r>
              <a:rPr lang="ru-RU" dirty="0" err="1">
                <a:solidFill>
                  <a:schemeClr val="bg1"/>
                </a:solidFill>
              </a:rPr>
              <a:t>Сарапулов</a:t>
            </a:r>
            <a:r>
              <a:rPr lang="ru-RU" dirty="0">
                <a:solidFill>
                  <a:schemeClr val="bg1"/>
                </a:solidFill>
              </a:rPr>
              <a:t> Д. В.</a:t>
            </a:r>
          </a:p>
          <a:p>
            <a:r>
              <a:rPr lang="ru-RU" dirty="0">
                <a:solidFill>
                  <a:schemeClr val="bg1"/>
                </a:solidFill>
              </a:rPr>
              <a:t>Руководитель: преподаватель Салахова Л. В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73" y="2209800"/>
            <a:ext cx="7703053" cy="3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680782" y="2950275"/>
            <a:ext cx="4830437" cy="957450"/>
          </a:xfrm>
        </p:spPr>
        <p:txBody>
          <a:bodyPr>
            <a:normAutofit fontScale="90000"/>
          </a:bodyPr>
          <a:lstStyle/>
          <a:p>
            <a:r>
              <a:rPr lang="ru-RU" sz="6000" b="1" dirty="0" smtClean="0"/>
              <a:t>Подведем и</a:t>
            </a:r>
            <a:r>
              <a:rPr lang="ru-RU" sz="6000" b="1" dirty="0" smtClean="0"/>
              <a:t>тоги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19522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32052" y="834738"/>
            <a:ext cx="332789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Актуальность</a:t>
            </a:r>
            <a:endParaRPr lang="ru-RU" b="1" dirty="0"/>
          </a:p>
        </p:txBody>
      </p:sp>
      <p:pic>
        <p:nvPicPr>
          <p:cNvPr id="1028" name="Picture 4" descr="Зависимость детей от гаджетов: что делать, когда ребенок залипает в телефон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522411"/>
            <a:ext cx="445769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BG - Russian Business Guide | Цифровизация экологической и общественной  безопасности и digital урбанистика: как высокие технологии меняют городскую  сред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94" y="2336800"/>
            <a:ext cx="5349001" cy="30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448176" y="834738"/>
            <a:ext cx="1295648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Цель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70100" y="2644170"/>
            <a:ext cx="805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Упростить доступ к образовательной информации и </a:t>
            </a:r>
            <a:r>
              <a:rPr lang="ru-RU" sz="3200" dirty="0">
                <a:solidFill>
                  <a:schemeClr val="bg1"/>
                </a:solidFill>
              </a:rPr>
              <a:t>улучшить </a:t>
            </a:r>
            <a:r>
              <a:rPr lang="ru-RU" sz="3200" dirty="0" err="1">
                <a:solidFill>
                  <a:schemeClr val="bg1"/>
                </a:solidFill>
              </a:rPr>
              <a:t>усваиваемость</a:t>
            </a:r>
            <a:r>
              <a:rPr lang="ru-RU" sz="3200" dirty="0">
                <a:solidFill>
                  <a:schemeClr val="bg1"/>
                </a:solidFill>
              </a:rPr>
              <a:t> материала</a:t>
            </a:r>
          </a:p>
        </p:txBody>
      </p:sp>
    </p:spTree>
    <p:extLst>
      <p:ext uri="{BB962C8B-B14F-4D97-AF65-F5344CB8AC3E}">
        <p14:creationId xmlns:p14="http://schemas.microsoft.com/office/powerpoint/2010/main" val="29238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251388" y="834738"/>
            <a:ext cx="1689224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Задачи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8500" y="3467100"/>
            <a:ext cx="1130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– Разработать электронный образовательный ресурс для использования в образовательной организации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148582"/>
            <a:ext cx="10960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</a:rPr>
              <a:t>  – Разработать дизайн и спроектировать электронный образовательный ресурс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1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489294" y="834738"/>
            <a:ext cx="5213412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Технологии разработки</a:t>
            </a:r>
            <a:endParaRPr lang="ru-RU" b="1" dirty="0"/>
          </a:p>
        </p:txBody>
      </p:sp>
      <p:pic>
        <p:nvPicPr>
          <p:cNvPr id="5122" name="Picture 2" descr="Что такое Node.js | REG.R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61" y="4275607"/>
            <a:ext cx="385762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ue.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2120105"/>
            <a:ext cx="2581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SQL logo and symbol, meaning, history,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4" y="1800683"/>
            <a:ext cx="3001072" cy="187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68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35706" y="834738"/>
            <a:ext cx="1520588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Этапы</a:t>
            </a:r>
            <a:endParaRPr lang="ru-RU" b="1" dirty="0"/>
          </a:p>
        </p:txBody>
      </p:sp>
      <p:sp>
        <p:nvSpPr>
          <p:cNvPr id="7" name="Google Shape;1025;p58"/>
          <p:cNvSpPr txBox="1">
            <a:spLocks/>
          </p:cNvSpPr>
          <p:nvPr/>
        </p:nvSpPr>
        <p:spPr>
          <a:xfrm>
            <a:off x="2534139" y="1574359"/>
            <a:ext cx="2867100" cy="52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5DC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</a:rPr>
              <a:t>№1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Google Shape;1026;p58"/>
          <p:cNvSpPr txBox="1">
            <a:spLocks/>
          </p:cNvSpPr>
          <p:nvPr/>
        </p:nvSpPr>
        <p:spPr>
          <a:xfrm>
            <a:off x="6381816" y="1779428"/>
            <a:ext cx="4203017" cy="19448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 smtClean="0">
                <a:cs typeface="Times New Roman"/>
              </a:rPr>
              <a:t> Разработка и проектировка дизайна</a:t>
            </a:r>
            <a:endParaRPr lang="ru-RU" dirty="0"/>
          </a:p>
        </p:txBody>
      </p:sp>
      <p:sp>
        <p:nvSpPr>
          <p:cNvPr id="9" name="Google Shape;1027;p58"/>
          <p:cNvSpPr txBox="1">
            <a:spLocks/>
          </p:cNvSpPr>
          <p:nvPr/>
        </p:nvSpPr>
        <p:spPr>
          <a:xfrm>
            <a:off x="6969359" y="158142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 smtClean="0"/>
              <a:t> №2</a:t>
            </a:r>
            <a:endParaRPr lang="en" dirty="0"/>
          </a:p>
        </p:txBody>
      </p:sp>
      <p:sp>
        <p:nvSpPr>
          <p:cNvPr id="10" name="Google Shape;1028;p58"/>
          <p:cNvSpPr txBox="1">
            <a:spLocks/>
          </p:cNvSpPr>
          <p:nvPr/>
        </p:nvSpPr>
        <p:spPr>
          <a:xfrm>
            <a:off x="2356970" y="1508151"/>
            <a:ext cx="3364134" cy="2617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 smtClean="0">
                <a:cs typeface="Times New Roman"/>
              </a:rPr>
              <a:t> Исследование теоретической части</a:t>
            </a:r>
            <a:endParaRPr lang="en" dirty="0">
              <a:cs typeface="Times New Roman"/>
            </a:endParaRPr>
          </a:p>
        </p:txBody>
      </p:sp>
      <p:sp>
        <p:nvSpPr>
          <p:cNvPr id="11" name="Google Shape;1030;p58"/>
          <p:cNvSpPr txBox="1">
            <a:spLocks/>
          </p:cNvSpPr>
          <p:nvPr/>
        </p:nvSpPr>
        <p:spPr>
          <a:xfrm>
            <a:off x="2496629" y="429896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mtClean="0"/>
              <a:t>№4</a:t>
            </a:r>
            <a:endParaRPr lang="en" dirty="0"/>
          </a:p>
        </p:txBody>
      </p:sp>
      <p:sp>
        <p:nvSpPr>
          <p:cNvPr id="12" name="Google Shape;1031;p58"/>
          <p:cNvSpPr txBox="1">
            <a:spLocks/>
          </p:cNvSpPr>
          <p:nvPr/>
        </p:nvSpPr>
        <p:spPr>
          <a:xfrm>
            <a:off x="6381816" y="432011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/>
              <a:t>№3</a:t>
            </a:r>
            <a:endParaRPr lang="en" dirty="0"/>
          </a:p>
        </p:txBody>
      </p:sp>
      <p:sp>
        <p:nvSpPr>
          <p:cNvPr id="13" name="Google Shape;1032;p58"/>
          <p:cNvSpPr txBox="1">
            <a:spLocks/>
          </p:cNvSpPr>
          <p:nvPr/>
        </p:nvSpPr>
        <p:spPr>
          <a:xfrm>
            <a:off x="6757167" y="5086574"/>
            <a:ext cx="2942395" cy="1406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 smtClean="0">
                <a:cs typeface="Times New Roman"/>
              </a:rPr>
              <a:t> </a:t>
            </a:r>
            <a:r>
              <a:rPr lang="en" dirty="0" smtClean="0">
                <a:cs typeface="Times New Roman"/>
              </a:rPr>
              <a:t>Реализовать серверную часть </a:t>
            </a:r>
            <a:r>
              <a:rPr lang="ru-RU" dirty="0" smtClean="0">
                <a:cs typeface="Times New Roman"/>
              </a:rPr>
              <a:t>в</a:t>
            </a:r>
            <a:r>
              <a:rPr lang="en" dirty="0" smtClean="0">
                <a:cs typeface="Times New Roman"/>
              </a:rPr>
              <a:t>еб-приложения</a:t>
            </a:r>
            <a:r>
              <a:rPr lang="ru-RU" dirty="0" smtClean="0">
                <a:cs typeface="Times New Roman"/>
              </a:rPr>
              <a:t>.</a:t>
            </a:r>
            <a:endParaRPr lang="en" dirty="0">
              <a:cs typeface="Times New Roman"/>
            </a:endParaRPr>
          </a:p>
        </p:txBody>
      </p:sp>
      <p:sp>
        <p:nvSpPr>
          <p:cNvPr id="14" name="Google Shape;1033;p58"/>
          <p:cNvSpPr txBox="1">
            <a:spLocks/>
          </p:cNvSpPr>
          <p:nvPr/>
        </p:nvSpPr>
        <p:spPr>
          <a:xfrm>
            <a:off x="2534139" y="5034558"/>
            <a:ext cx="2867100" cy="1337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ru-RU" dirty="0" smtClean="0">
                <a:cs typeface="Times New Roman"/>
              </a:rPr>
              <a:t> </a:t>
            </a:r>
            <a:r>
              <a:rPr lang="en" dirty="0" smtClean="0">
                <a:cs typeface="Times New Roman"/>
              </a:rPr>
              <a:t>Реализовать клиенскую чать веб-приложения</a:t>
            </a:r>
            <a:r>
              <a:rPr lang="ru-RU" dirty="0" smtClean="0">
                <a:cs typeface="Times New Roman"/>
              </a:rPr>
              <a:t>.</a:t>
            </a:r>
            <a:endParaRPr lang="en" dirty="0">
              <a:cs typeface="Times New Roman"/>
            </a:endParaRPr>
          </a:p>
        </p:txBody>
      </p:sp>
      <p:grpSp>
        <p:nvGrpSpPr>
          <p:cNvPr id="15" name="Google Shape;1034;p58"/>
          <p:cNvGrpSpPr/>
          <p:nvPr/>
        </p:nvGrpSpPr>
        <p:grpSpPr>
          <a:xfrm rot="10800000">
            <a:off x="5604001" y="2680118"/>
            <a:ext cx="537556" cy="136576"/>
            <a:chOff x="2641350" y="846250"/>
            <a:chExt cx="413600" cy="105075"/>
          </a:xfrm>
          <a:solidFill>
            <a:srgbClr val="75DCFF"/>
          </a:solidFill>
        </p:grpSpPr>
        <p:sp>
          <p:nvSpPr>
            <p:cNvPr id="16" name="Google Shape;1035;p5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1036;p5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1037;p5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" name="Google Shape;1038;p5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oogle Shape;1039;p58"/>
          <p:cNvGrpSpPr/>
          <p:nvPr/>
        </p:nvGrpSpPr>
        <p:grpSpPr>
          <a:xfrm rot="-5400000">
            <a:off x="7546588" y="3730530"/>
            <a:ext cx="537556" cy="136576"/>
            <a:chOff x="2641350" y="846250"/>
            <a:chExt cx="413600" cy="105075"/>
          </a:xfrm>
          <a:solidFill>
            <a:srgbClr val="75DCFF"/>
          </a:solidFill>
        </p:grpSpPr>
        <p:sp>
          <p:nvSpPr>
            <p:cNvPr id="21" name="Google Shape;1040;p5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2" name="Google Shape;1041;p5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3" name="Google Shape;1042;p5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4" name="Google Shape;1043;p5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oogle Shape;1044;p58"/>
          <p:cNvGrpSpPr/>
          <p:nvPr/>
        </p:nvGrpSpPr>
        <p:grpSpPr>
          <a:xfrm>
            <a:off x="5755709" y="4895977"/>
            <a:ext cx="537556" cy="136576"/>
            <a:chOff x="2641350" y="846250"/>
            <a:chExt cx="413600" cy="105075"/>
          </a:xfrm>
          <a:solidFill>
            <a:srgbClr val="75DCFF"/>
          </a:solidFill>
        </p:grpSpPr>
        <p:sp>
          <p:nvSpPr>
            <p:cNvPr id="26" name="Google Shape;1045;p5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1046;p5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8" name="Google Shape;1047;p5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9" name="Google Shape;1048;p5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7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50" y="2352326"/>
            <a:ext cx="8217299" cy="34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524000"/>
            <a:ext cx="6086282" cy="304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72" y="3746500"/>
            <a:ext cx="5585827" cy="27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98872" y="834738"/>
            <a:ext cx="4594256" cy="68926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продукта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3" y="3467100"/>
            <a:ext cx="5865807" cy="29126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70" y="1663700"/>
            <a:ext cx="567933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E8DB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134</Words>
  <Application>Microsoft Office PowerPoint</Application>
  <PresentationFormat>Широкоэкранный</PresentationFormat>
  <Paragraphs>27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</vt:lpstr>
      <vt:lpstr>Цель</vt:lpstr>
      <vt:lpstr>Задачи</vt:lpstr>
      <vt:lpstr>Технологии разработки</vt:lpstr>
      <vt:lpstr>Этапы</vt:lpstr>
      <vt:lpstr>Разработка продукта</vt:lpstr>
      <vt:lpstr>Разработка продукта</vt:lpstr>
      <vt:lpstr>Разработка продукта</vt:lpstr>
      <vt:lpstr>Разработка продукта</vt:lpstr>
      <vt:lpstr>Подведем итоги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Учетная запись Майкрософт</cp:lastModifiedBy>
  <cp:revision>19</cp:revision>
  <dcterms:created xsi:type="dcterms:W3CDTF">2023-02-11T09:32:04Z</dcterms:created>
  <dcterms:modified xsi:type="dcterms:W3CDTF">2023-06-21T22:11:54Z</dcterms:modified>
</cp:coreProperties>
</file>